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4"/>
  </p:notesMasterIdLst>
  <p:sldIdLst>
    <p:sldId id="256" r:id="rId5"/>
    <p:sldId id="257" r:id="rId6"/>
    <p:sldId id="258" r:id="rId7"/>
    <p:sldId id="259" r:id="rId8"/>
    <p:sldId id="260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1857375"/>
  <p:custDataLst>
    <p:tags r:id="rId2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44" userDrawn="1">
          <p15:clr>
            <a:srgbClr val="A4A3A4"/>
          </p15:clr>
        </p15:guide>
        <p15:guide id="2" pos="2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BD3AA52-0FB4-F6D0-6D07-1A3D2D9FD3FC}" name="Marianne Seidler" initials="MS" userId="S::mariannes@skillup.tech::bb0b4178-c940-4a9a-9c5e-e97bf5d50d86" providerId="AD"/>
  <p188:author id="{F554C3DC-94B8-9F7D-83FC-6D4CEC0DE845}" name="Dawn Teel-Friedman" initials="DTF" userId="Dawn Teel-Friedman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Beth Larsen" initials="BL" lastIdx="1" clrIdx="4">
    <p:extLst>
      <p:ext uri="{19B8F6BF-5375-455C-9EA6-DF929625EA0E}">
        <p15:presenceInfo xmlns:p15="http://schemas.microsoft.com/office/powerpoint/2012/main" userId="04edb8684ac0beb8" providerId="Windows Live"/>
      </p:ext>
    </p:extLst>
  </p:cmAuthor>
  <p:cmAuthor id="6" name="Matt Ockenfels" initials="MO" lastIdx="1" clrIdx="5">
    <p:extLst>
      <p:ext uri="{19B8F6BF-5375-455C-9EA6-DF929625EA0E}">
        <p15:presenceInfo xmlns:p15="http://schemas.microsoft.com/office/powerpoint/2012/main" userId="S::matto@skillup.tech::1f5f8b86-5465-4302-9a82-9a36d055e8b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3"/>
    <a:srgbClr val="007D79"/>
    <a:srgbClr val="D02670"/>
    <a:srgbClr val="231F20"/>
    <a:srgbClr val="33B1FF"/>
    <a:srgbClr val="262626"/>
    <a:srgbClr val="525252"/>
    <a:srgbClr val="BE95FF"/>
    <a:srgbClr val="FFFFFF"/>
    <a:srgbClr val="C1C7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64" autoAdjust="0"/>
    <p:restoredTop sz="91493" autoAdjust="0"/>
  </p:normalViewPr>
  <p:slideViewPr>
    <p:cSldViewPr snapToGrid="0">
      <p:cViewPr varScale="1">
        <p:scale>
          <a:sx n="117" d="100"/>
          <a:sy n="117" d="100"/>
        </p:scale>
        <p:origin x="200" y="1032"/>
      </p:cViewPr>
      <p:guideLst>
        <p:guide orient="horz" pos="744"/>
        <p:guide pos="2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r>
              <a:rPr lang="en-US"/>
              <a:t> </a:t>
            </a: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3873" y="1168401"/>
            <a:ext cx="10964254" cy="2387600"/>
          </a:xfrm>
          <a:solidFill>
            <a:schemeClr val="bg2"/>
          </a:solidFill>
        </p:spPr>
        <p:txBody>
          <a:bodyPr anchor="b">
            <a:normAutofit/>
          </a:bodyPr>
          <a:lstStyle>
            <a:lvl1pPr algn="ctr">
              <a:defRPr sz="4800" b="0" i="0">
                <a:solidFill>
                  <a:srgbClr val="525252"/>
                </a:solidFill>
                <a:latin typeface="IBM Plex Sans SemiBold" panose="020B0503050203000203" pitchFamily="34" charset="0"/>
                <a:ea typeface="IBM Plex Sans SemiBold" panose="020B0503050203000203" pitchFamily="34" charset="0"/>
                <a:cs typeface="IBM Plex Sans SemiBold" panose="020B05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8273" y="3731247"/>
            <a:ext cx="9135454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="0" i="0">
                <a:solidFill>
                  <a:srgbClr val="525252"/>
                </a:solidFill>
                <a:latin typeface="IBM Plex Sans" panose="020B050305020300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880360" y="3649111"/>
            <a:ext cx="6431280" cy="0"/>
          </a:xfrm>
          <a:prstGeom prst="line">
            <a:avLst/>
          </a:prstGeom>
          <a:ln>
            <a:solidFill>
              <a:srgbClr val="6C4D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>
            <a:spLocks noChangeArrowheads="1"/>
          </p:cNvSpPr>
          <p:nvPr/>
        </p:nvSpPr>
        <p:spPr bwMode="black">
          <a:xfrm>
            <a:off x="4093580" y="5537419"/>
            <a:ext cx="4004840" cy="30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sz="1400" b="0">
                <a:solidFill>
                  <a:srgbClr val="000000"/>
                </a:solidFill>
                <a:latin typeface="Helv"/>
              </a:rPr>
              <a:t>© IBM Corporation. All rights reserved.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B5BAB42-A6B6-D2DB-EC91-721CA287B900}"/>
              </a:ext>
            </a:extLst>
          </p:cNvPr>
          <p:cNvGrpSpPr/>
          <p:nvPr userDrawn="1"/>
        </p:nvGrpSpPr>
        <p:grpSpPr>
          <a:xfrm>
            <a:off x="11094856" y="6244940"/>
            <a:ext cx="1098532" cy="613059"/>
            <a:chOff x="8965342" y="4231217"/>
            <a:chExt cx="1608171" cy="897474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D9DAF80D-4D83-4EA4-3B9A-B4DEAA21CF4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321121" y="4418033"/>
              <a:ext cx="897474" cy="355817"/>
            </a:xfrm>
            <a:prstGeom prst="rect">
              <a:avLst/>
            </a:prstGeom>
          </p:spPr>
        </p:pic>
        <p:pic>
          <p:nvPicPr>
            <p:cNvPr id="11" name="Graphic 10" hidden="1">
              <a:extLst>
                <a:ext uri="{FF2B5EF4-FFF2-40B4-BE49-F238E27FC236}">
                  <a16:creationId xmlns:a16="http://schemas.microsoft.com/office/drawing/2014/main" id="{AA1B3EED-0A38-9B4D-C031-B7CFB1F16CD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321121" y="4772874"/>
              <a:ext cx="897474" cy="355817"/>
            </a:xfrm>
            <a:prstGeom prst="rect">
              <a:avLst/>
            </a:prstGeom>
          </p:spPr>
        </p:pic>
        <p:pic>
          <p:nvPicPr>
            <p:cNvPr id="12" name="Graphic 11" hidden="1">
              <a:extLst>
                <a:ext uri="{FF2B5EF4-FFF2-40B4-BE49-F238E27FC236}">
                  <a16:creationId xmlns:a16="http://schemas.microsoft.com/office/drawing/2014/main" id="{D8BA40FF-052F-CEA2-8570-24062BFE0A7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6200000">
              <a:off x="9946868" y="4502045"/>
              <a:ext cx="897474" cy="355817"/>
            </a:xfrm>
            <a:prstGeom prst="rect">
              <a:avLst/>
            </a:prstGeom>
          </p:spPr>
        </p:pic>
        <p:pic>
          <p:nvPicPr>
            <p:cNvPr id="13" name="Graphic 12" hidden="1">
              <a:extLst>
                <a:ext uri="{FF2B5EF4-FFF2-40B4-BE49-F238E27FC236}">
                  <a16:creationId xmlns:a16="http://schemas.microsoft.com/office/drawing/2014/main" id="{10305589-4F05-9658-71A7-2F6E7BFE952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6200000">
              <a:off x="8694514" y="4502045"/>
              <a:ext cx="897474" cy="355817"/>
            </a:xfrm>
            <a:prstGeom prst="rect">
              <a:avLst/>
            </a:prstGeom>
          </p:spPr>
        </p:pic>
      </p:grpSp>
      <p:pic>
        <p:nvPicPr>
          <p:cNvPr id="14" name="Graphic 13">
            <a:extLst>
              <a:ext uri="{FF2B5EF4-FFF2-40B4-BE49-F238E27FC236}">
                <a16:creationId xmlns:a16="http://schemas.microsoft.com/office/drawing/2014/main" id="{EEFE9B80-1CD0-9614-4D99-C0FA5B74A8B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41053" y="6372101"/>
            <a:ext cx="1630680" cy="2476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36152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2525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0199"/>
            <a:ext cx="10744200" cy="4572000"/>
          </a:xfrm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  <a:lvl2pPr>
              <a:defRPr>
                <a:solidFill>
                  <a:srgbClr val="262626"/>
                </a:solidFill>
              </a:defRPr>
            </a:lvl2pPr>
            <a:lvl3pPr>
              <a:defRPr>
                <a:solidFill>
                  <a:srgbClr val="262626"/>
                </a:solidFill>
              </a:defRPr>
            </a:lvl3pPr>
            <a:lvl4pPr>
              <a:defRPr>
                <a:solidFill>
                  <a:srgbClr val="262626"/>
                </a:solidFill>
              </a:defRPr>
            </a:lvl4pPr>
            <a:lvl5pPr>
              <a:defRPr>
                <a:solidFill>
                  <a:srgbClr val="26262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838200" y="1296645"/>
            <a:ext cx="10515600" cy="368"/>
          </a:xfrm>
          <a:prstGeom prst="line">
            <a:avLst/>
          </a:prstGeom>
          <a:ln>
            <a:solidFill>
              <a:srgbClr val="6C4D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49702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solidFill>
                  <a:srgbClr val="525252"/>
                </a:solidFill>
                <a:latin typeface="IBM Plex Sans SemiBold" panose="020B05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0200"/>
            <a:ext cx="5181600" cy="4572000"/>
          </a:xfrm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  <a:lvl2pPr>
              <a:defRPr>
                <a:solidFill>
                  <a:srgbClr val="262626"/>
                </a:solidFill>
              </a:defRPr>
            </a:lvl2pPr>
            <a:lvl3pPr>
              <a:defRPr>
                <a:solidFill>
                  <a:srgbClr val="262626"/>
                </a:solidFill>
              </a:defRPr>
            </a:lvl3pPr>
            <a:lvl4pPr>
              <a:defRPr>
                <a:solidFill>
                  <a:srgbClr val="525252"/>
                </a:solidFill>
              </a:defRPr>
            </a:lvl4pPr>
            <a:lvl5pPr>
              <a:defRPr>
                <a:solidFill>
                  <a:srgbClr val="52525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181600" cy="4572000"/>
          </a:xfrm>
        </p:spPr>
        <p:txBody>
          <a:bodyPr/>
          <a:lstStyle>
            <a:lvl1pPr>
              <a:defRPr>
                <a:solidFill>
                  <a:srgbClr val="262626"/>
                </a:solidFill>
              </a:defRPr>
            </a:lvl1pPr>
            <a:lvl2pPr>
              <a:defRPr>
                <a:solidFill>
                  <a:srgbClr val="262626"/>
                </a:solidFill>
              </a:defRPr>
            </a:lvl2pPr>
            <a:lvl3pPr>
              <a:defRPr>
                <a:solidFill>
                  <a:srgbClr val="262626"/>
                </a:solidFill>
              </a:defRPr>
            </a:lvl3pPr>
            <a:lvl4pPr>
              <a:defRPr>
                <a:solidFill>
                  <a:srgbClr val="525252"/>
                </a:solidFill>
              </a:defRPr>
            </a:lvl4pPr>
            <a:lvl5pPr>
              <a:defRPr>
                <a:solidFill>
                  <a:srgbClr val="52525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838200" y="1364249"/>
            <a:ext cx="10515600" cy="368"/>
          </a:xfrm>
          <a:prstGeom prst="line">
            <a:avLst/>
          </a:prstGeom>
          <a:ln>
            <a:solidFill>
              <a:srgbClr val="6C4D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871343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793464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 b="1" i="0">
                <a:solidFill>
                  <a:srgbClr val="525252"/>
                </a:solidFill>
                <a:latin typeface="IBM Plex Sans SemiBold" panose="020B0503050203000203" pitchFamily="34" charset="0"/>
                <a:ea typeface="IBM Plex Sans SemiBold" panose="020B0503050203000203" pitchFamily="34" charset="0"/>
                <a:cs typeface="IBM Plex Sans SemiBold" panose="020B050305020300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3270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7246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3.sv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7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6.png"/><Relationship Id="rId10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Relationship Id="rId14" Type="http://schemas.openxmlformats.org/officeDocument/2006/relationships/image" Target="../media/image5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4785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2" name="Picture 11" descr="Text, logo&#10;&#10;Description automatically generated">
            <a:extLst>
              <a:ext uri="{FF2B5EF4-FFF2-40B4-BE49-F238E27FC236}">
                <a16:creationId xmlns:a16="http://schemas.microsoft.com/office/drawing/2014/main" id="{05161552-D656-B925-AB2F-4CA5F6FE72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alphaModFix amt="5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155000"/>
                    </a14:imgEffect>
                    <a14:imgEffect>
                      <a14:brightnessContrast contrast="-77000"/>
                    </a14:imgEffect>
                  </a14:imgLayer>
                </a14:imgProps>
              </a:ext>
            </a:extLst>
          </a:blip>
          <a:srcRect l="-1923" r="70315"/>
          <a:stretch/>
        </p:blipFill>
        <p:spPr>
          <a:xfrm>
            <a:off x="3345127" y="1418811"/>
            <a:ext cx="5501746" cy="482613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E377BDD-6725-68B2-639C-E47C9B4601F2}"/>
              </a:ext>
            </a:extLst>
          </p:cNvPr>
          <p:cNvSpPr/>
          <p:nvPr userDrawn="1"/>
        </p:nvSpPr>
        <p:spPr>
          <a:xfrm>
            <a:off x="12625444" y="2728308"/>
            <a:ext cx="1235879" cy="1235878"/>
          </a:xfrm>
          <a:prstGeom prst="rect">
            <a:avLst/>
          </a:prstGeom>
          <a:solidFill>
            <a:srgbClr val="BE95FF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62626"/>
                </a:solidFill>
                <a:latin typeface="IBM Plex Sans" panose="020B0503050203000203" pitchFamily="34" charset="0"/>
              </a:rPr>
              <a:t>#BE95FF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771CE0-19C9-5FCF-1B71-ACF36DEE6664}"/>
              </a:ext>
            </a:extLst>
          </p:cNvPr>
          <p:cNvSpPr/>
          <p:nvPr userDrawn="1"/>
        </p:nvSpPr>
        <p:spPr>
          <a:xfrm>
            <a:off x="18071881" y="2728308"/>
            <a:ext cx="1235879" cy="1235878"/>
          </a:xfrm>
          <a:prstGeom prst="rect">
            <a:avLst/>
          </a:prstGeom>
          <a:solidFill>
            <a:srgbClr val="33B1FF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62626"/>
                </a:solidFill>
                <a:latin typeface="IBM Plex Sans" panose="020B0503050203000203" pitchFamily="34" charset="0"/>
              </a:rPr>
              <a:t>#33B1FF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2A3F44-3AAC-9557-E214-F323108F6B65}"/>
              </a:ext>
            </a:extLst>
          </p:cNvPr>
          <p:cNvSpPr/>
          <p:nvPr userDrawn="1"/>
        </p:nvSpPr>
        <p:spPr>
          <a:xfrm>
            <a:off x="14440923" y="2728308"/>
            <a:ext cx="1235879" cy="1235878"/>
          </a:xfrm>
          <a:prstGeom prst="rect">
            <a:avLst/>
          </a:prstGeom>
          <a:solidFill>
            <a:srgbClr val="FF7EB6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62626"/>
                </a:solidFill>
                <a:latin typeface="IBM Plex Sans" panose="020B0503050203000203" pitchFamily="34" charset="0"/>
              </a:rPr>
              <a:t>#FF7EB6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EA0613-E945-E437-C733-F9F008F63B76}"/>
              </a:ext>
            </a:extLst>
          </p:cNvPr>
          <p:cNvSpPr/>
          <p:nvPr userDrawn="1"/>
        </p:nvSpPr>
        <p:spPr>
          <a:xfrm>
            <a:off x="16256402" y="2728308"/>
            <a:ext cx="1235879" cy="1235878"/>
          </a:xfrm>
          <a:prstGeom prst="rect">
            <a:avLst/>
          </a:prstGeom>
          <a:solidFill>
            <a:srgbClr val="08BDBA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62626"/>
                </a:solidFill>
                <a:latin typeface="IBM Plex Sans" panose="020B0503050203000203" pitchFamily="34" charset="0"/>
              </a:rPr>
              <a:t>#08BDBA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EC5687-C25A-A73E-5192-674F560F89FA}"/>
              </a:ext>
            </a:extLst>
          </p:cNvPr>
          <p:cNvSpPr txBox="1"/>
          <p:nvPr userDrawn="1"/>
        </p:nvSpPr>
        <p:spPr>
          <a:xfrm>
            <a:off x="12602453" y="3912427"/>
            <a:ext cx="123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0" dirty="0">
                <a:solidFill>
                  <a:srgbClr val="FFFFFF"/>
                </a:solidFill>
                <a:effectLst/>
              </a:rPr>
              <a:t>Purple 40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1F4021-33FE-506B-3C0D-688FEF669647}"/>
              </a:ext>
            </a:extLst>
          </p:cNvPr>
          <p:cNvSpPr txBox="1"/>
          <p:nvPr userDrawn="1"/>
        </p:nvSpPr>
        <p:spPr>
          <a:xfrm>
            <a:off x="14334144" y="3912427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Magenta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40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6B112C-C780-5B47-83AA-D580E668C866}"/>
              </a:ext>
            </a:extLst>
          </p:cNvPr>
          <p:cNvSpPr txBox="1"/>
          <p:nvPr userDrawn="1"/>
        </p:nvSpPr>
        <p:spPr>
          <a:xfrm>
            <a:off x="16404771" y="3912427"/>
            <a:ext cx="966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Teal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40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2FC597-9201-21C6-383D-67750826F14D}"/>
              </a:ext>
            </a:extLst>
          </p:cNvPr>
          <p:cNvSpPr txBox="1"/>
          <p:nvPr userDrawn="1"/>
        </p:nvSpPr>
        <p:spPr>
          <a:xfrm>
            <a:off x="18206642" y="3912427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Cyan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40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B4A6D56-917B-72D3-81F7-A59A36FC4198}"/>
              </a:ext>
            </a:extLst>
          </p:cNvPr>
          <p:cNvSpPr/>
          <p:nvPr userDrawn="1"/>
        </p:nvSpPr>
        <p:spPr>
          <a:xfrm>
            <a:off x="12625444" y="4418033"/>
            <a:ext cx="1235879" cy="1235878"/>
          </a:xfrm>
          <a:prstGeom prst="rect">
            <a:avLst/>
          </a:prstGeom>
          <a:solidFill>
            <a:srgbClr val="8A3FFC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#8A3FFC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512372-0859-45E3-8DD7-AE730B4AFD19}"/>
              </a:ext>
            </a:extLst>
          </p:cNvPr>
          <p:cNvSpPr/>
          <p:nvPr userDrawn="1"/>
        </p:nvSpPr>
        <p:spPr>
          <a:xfrm>
            <a:off x="18071881" y="4418033"/>
            <a:ext cx="1235879" cy="1235878"/>
          </a:xfrm>
          <a:prstGeom prst="rect">
            <a:avLst/>
          </a:prstGeom>
          <a:solidFill>
            <a:srgbClr val="0072C3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#0072C3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197D57-5F46-DB39-F81D-9205CC53189F}"/>
              </a:ext>
            </a:extLst>
          </p:cNvPr>
          <p:cNvSpPr/>
          <p:nvPr userDrawn="1"/>
        </p:nvSpPr>
        <p:spPr>
          <a:xfrm>
            <a:off x="14440923" y="4418033"/>
            <a:ext cx="1235879" cy="1235878"/>
          </a:xfrm>
          <a:prstGeom prst="rect">
            <a:avLst/>
          </a:prstGeom>
          <a:solidFill>
            <a:srgbClr val="D0267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#D02670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70AA9B1-D6E7-98E2-49EF-C98B6F0E7E2F}"/>
              </a:ext>
            </a:extLst>
          </p:cNvPr>
          <p:cNvSpPr/>
          <p:nvPr userDrawn="1"/>
        </p:nvSpPr>
        <p:spPr>
          <a:xfrm>
            <a:off x="16256402" y="4418033"/>
            <a:ext cx="1235879" cy="1235878"/>
          </a:xfrm>
          <a:prstGeom prst="rect">
            <a:avLst/>
          </a:prstGeom>
          <a:solidFill>
            <a:srgbClr val="007D79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#007D79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A9DFA7-88D2-04F7-451C-7A2C388B178F}"/>
              </a:ext>
            </a:extLst>
          </p:cNvPr>
          <p:cNvSpPr txBox="1"/>
          <p:nvPr userDrawn="1"/>
        </p:nvSpPr>
        <p:spPr>
          <a:xfrm>
            <a:off x="12602453" y="5602152"/>
            <a:ext cx="123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0" dirty="0">
                <a:solidFill>
                  <a:srgbClr val="FFFFFF"/>
                </a:solidFill>
                <a:effectLst/>
              </a:rPr>
              <a:t>Purple 60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C98F8E-1DCD-3647-3613-DFFC7CDFF372}"/>
              </a:ext>
            </a:extLst>
          </p:cNvPr>
          <p:cNvSpPr txBox="1"/>
          <p:nvPr userDrawn="1"/>
        </p:nvSpPr>
        <p:spPr>
          <a:xfrm>
            <a:off x="14334144" y="5602152"/>
            <a:ext cx="1448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Magenta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60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9F1073-373D-249D-C1F2-A527EB0210C9}"/>
              </a:ext>
            </a:extLst>
          </p:cNvPr>
          <p:cNvSpPr txBox="1"/>
          <p:nvPr userDrawn="1"/>
        </p:nvSpPr>
        <p:spPr>
          <a:xfrm>
            <a:off x="16404771" y="5602152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Teal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60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12B31A-8903-A616-B756-B8695FC8F38A}"/>
              </a:ext>
            </a:extLst>
          </p:cNvPr>
          <p:cNvSpPr txBox="1"/>
          <p:nvPr userDrawn="1"/>
        </p:nvSpPr>
        <p:spPr>
          <a:xfrm>
            <a:off x="18206642" y="5602152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Cyan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60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1892CDF-E500-AD18-C0DB-5405AF35ADE4}"/>
              </a:ext>
            </a:extLst>
          </p:cNvPr>
          <p:cNvSpPr/>
          <p:nvPr userDrawn="1"/>
        </p:nvSpPr>
        <p:spPr>
          <a:xfrm>
            <a:off x="19512379" y="2712316"/>
            <a:ext cx="1267863" cy="1267862"/>
          </a:xfrm>
          <a:prstGeom prst="rect">
            <a:avLst/>
          </a:prstGeom>
          <a:solidFill>
            <a:srgbClr val="121619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Icon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#</a:t>
            </a:r>
            <a:r>
              <a:rPr lang="en-US" b="0" i="0" dirty="0">
                <a:solidFill>
                  <a:srgbClr val="FFFFFF"/>
                </a:solidFill>
                <a:effectLst/>
                <a:latin typeface="IBM Plex Mono" panose="020B0509050203000203" pitchFamily="49" charset="0"/>
              </a:rPr>
              <a:t>000000</a:t>
            </a:r>
            <a:endParaRPr lang="en-US" dirty="0">
              <a:solidFill>
                <a:schemeClr val="bg2"/>
              </a:solidFill>
              <a:latin typeface="IBM Plex Sans" panose="020B050305020300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CF072D-B1FC-4829-B71E-556F57965D46}"/>
              </a:ext>
            </a:extLst>
          </p:cNvPr>
          <p:cNvSpPr/>
          <p:nvPr userDrawn="1"/>
        </p:nvSpPr>
        <p:spPr>
          <a:xfrm>
            <a:off x="19510690" y="4403963"/>
            <a:ext cx="1264019" cy="1264018"/>
          </a:xfrm>
          <a:prstGeom prst="rect">
            <a:avLst/>
          </a:prstGeom>
          <a:solidFill>
            <a:srgbClr val="FFFFFF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262626"/>
                </a:solidFill>
                <a:latin typeface="IBM Plex Sans" panose="020B0503050203000203" pitchFamily="34" charset="0"/>
              </a:rPr>
              <a:t>Icon</a:t>
            </a:r>
          </a:p>
          <a:p>
            <a:pPr algn="ctr"/>
            <a:r>
              <a:rPr lang="en-US" dirty="0">
                <a:solidFill>
                  <a:srgbClr val="262626"/>
                </a:solidFill>
                <a:latin typeface="IBM Plex Sans" panose="020B0503050203000203" pitchFamily="34" charset="0"/>
              </a:rPr>
              <a:t>#</a:t>
            </a:r>
            <a:r>
              <a:rPr lang="en-US" b="0" i="0" dirty="0">
                <a:solidFill>
                  <a:srgbClr val="262626"/>
                </a:solidFill>
                <a:effectLst/>
                <a:latin typeface="IBM Plex Mono" panose="020B0509050203000203" pitchFamily="49" charset="0"/>
              </a:rPr>
              <a:t>FFFFFF</a:t>
            </a:r>
            <a:endParaRPr lang="en-US" dirty="0">
              <a:solidFill>
                <a:srgbClr val="262626"/>
              </a:solidFill>
              <a:latin typeface="IBM Plex Sans" panose="020B0503050203000203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98BBA60-CCFF-F95A-ECC9-46204EA2214B}"/>
              </a:ext>
            </a:extLst>
          </p:cNvPr>
          <p:cNvSpPr/>
          <p:nvPr userDrawn="1"/>
        </p:nvSpPr>
        <p:spPr>
          <a:xfrm>
            <a:off x="12625444" y="1072749"/>
            <a:ext cx="1235879" cy="1235878"/>
          </a:xfrm>
          <a:prstGeom prst="rect">
            <a:avLst/>
          </a:prstGeom>
          <a:solidFill>
            <a:srgbClr val="F6F2FF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62626"/>
                </a:solidFill>
                <a:latin typeface="IBM Plex Sans" panose="020B0503050203000203" pitchFamily="34" charset="0"/>
              </a:rPr>
              <a:t>#F6F2FF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3F05CFF-A449-FBB3-5F13-F7A72C2E43DE}"/>
              </a:ext>
            </a:extLst>
          </p:cNvPr>
          <p:cNvSpPr/>
          <p:nvPr userDrawn="1"/>
        </p:nvSpPr>
        <p:spPr>
          <a:xfrm>
            <a:off x="18071881" y="1072749"/>
            <a:ext cx="1235879" cy="1235878"/>
          </a:xfrm>
          <a:prstGeom prst="rect">
            <a:avLst/>
          </a:prstGeom>
          <a:solidFill>
            <a:srgbClr val="E5F6FF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62626"/>
                </a:solidFill>
                <a:latin typeface="IBM Plex Sans" panose="020B0503050203000203" pitchFamily="34" charset="0"/>
              </a:rPr>
              <a:t>#E5F6FF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4895BC4-B52A-2D00-62C1-71A44604BBB4}"/>
              </a:ext>
            </a:extLst>
          </p:cNvPr>
          <p:cNvSpPr/>
          <p:nvPr userDrawn="1"/>
        </p:nvSpPr>
        <p:spPr>
          <a:xfrm>
            <a:off x="14440923" y="1072749"/>
            <a:ext cx="1235879" cy="1235878"/>
          </a:xfrm>
          <a:prstGeom prst="rect">
            <a:avLst/>
          </a:prstGeom>
          <a:solidFill>
            <a:srgbClr val="FFF0F7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62626"/>
                </a:solidFill>
                <a:latin typeface="IBM Plex Sans" panose="020B0503050203000203" pitchFamily="34" charset="0"/>
              </a:rPr>
              <a:t>#FFF0F7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5B5B6C5-97CB-45FD-FDEC-1F5C2A0BDC3E}"/>
              </a:ext>
            </a:extLst>
          </p:cNvPr>
          <p:cNvSpPr/>
          <p:nvPr userDrawn="1"/>
        </p:nvSpPr>
        <p:spPr>
          <a:xfrm>
            <a:off x="16256402" y="1072749"/>
            <a:ext cx="1235879" cy="1235878"/>
          </a:xfrm>
          <a:prstGeom prst="rect">
            <a:avLst/>
          </a:prstGeom>
          <a:solidFill>
            <a:srgbClr val="D9FBFB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62626"/>
                </a:solidFill>
                <a:latin typeface="IBM Plex Sans" panose="020B0503050203000203" pitchFamily="34" charset="0"/>
              </a:rPr>
              <a:t>#D9FBFB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4DCC439-D448-E0FC-26EF-94C7A8B8D0DB}"/>
              </a:ext>
            </a:extLst>
          </p:cNvPr>
          <p:cNvSpPr txBox="1"/>
          <p:nvPr userDrawn="1"/>
        </p:nvSpPr>
        <p:spPr>
          <a:xfrm>
            <a:off x="12602453" y="2256868"/>
            <a:ext cx="123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0" dirty="0">
                <a:solidFill>
                  <a:srgbClr val="FFFFFF"/>
                </a:solidFill>
                <a:effectLst/>
              </a:rPr>
              <a:t>Purple 10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04B7B48-2E66-50BA-96FE-D24C4E60BFD7}"/>
              </a:ext>
            </a:extLst>
          </p:cNvPr>
          <p:cNvSpPr txBox="1"/>
          <p:nvPr userDrawn="1"/>
        </p:nvSpPr>
        <p:spPr>
          <a:xfrm>
            <a:off x="14334144" y="2256868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Magenta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10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7C767BF-EB72-86A2-DBA6-0D26C6C02894}"/>
              </a:ext>
            </a:extLst>
          </p:cNvPr>
          <p:cNvSpPr txBox="1"/>
          <p:nvPr userDrawn="1"/>
        </p:nvSpPr>
        <p:spPr>
          <a:xfrm>
            <a:off x="16404771" y="2256868"/>
            <a:ext cx="966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Teal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10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FEDF829-6CB0-F03B-E025-85D510B4DC26}"/>
              </a:ext>
            </a:extLst>
          </p:cNvPr>
          <p:cNvSpPr txBox="1"/>
          <p:nvPr userDrawn="1"/>
        </p:nvSpPr>
        <p:spPr>
          <a:xfrm>
            <a:off x="18206642" y="225686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Cyan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10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FF97BF5-A64D-02F2-4B04-BC95CE39DF3F}"/>
              </a:ext>
            </a:extLst>
          </p:cNvPr>
          <p:cNvSpPr/>
          <p:nvPr userDrawn="1"/>
        </p:nvSpPr>
        <p:spPr>
          <a:xfrm>
            <a:off x="16222135" y="-2341897"/>
            <a:ext cx="1267863" cy="1267862"/>
          </a:xfrm>
          <a:prstGeom prst="rect">
            <a:avLst/>
          </a:prstGeom>
          <a:solidFill>
            <a:srgbClr val="C1C7CD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Text BG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#C1C7CD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3738F9B-27C5-3C49-8FD7-0731EE9AC3BF}"/>
              </a:ext>
            </a:extLst>
          </p:cNvPr>
          <p:cNvSpPr/>
          <p:nvPr userDrawn="1"/>
        </p:nvSpPr>
        <p:spPr>
          <a:xfrm>
            <a:off x="16222135" y="-801901"/>
            <a:ext cx="1267863" cy="1267862"/>
          </a:xfrm>
          <a:prstGeom prst="rect">
            <a:avLst/>
          </a:prstGeom>
          <a:solidFill>
            <a:srgbClr val="F2F4F8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Text BG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#F2F4F8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7194F16-D83C-3057-9151-A884EA8F0931}"/>
              </a:ext>
            </a:extLst>
          </p:cNvPr>
          <p:cNvSpPr/>
          <p:nvPr userDrawn="1"/>
        </p:nvSpPr>
        <p:spPr>
          <a:xfrm>
            <a:off x="14397282" y="-2352139"/>
            <a:ext cx="1267863" cy="1267862"/>
          </a:xfrm>
          <a:prstGeom prst="rect">
            <a:avLst/>
          </a:prstGeom>
          <a:solidFill>
            <a:srgbClr val="BE95FF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Text BG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#BE95FF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0C7A661-0FF9-B849-2771-84AA24CF5EFF}"/>
              </a:ext>
            </a:extLst>
          </p:cNvPr>
          <p:cNvSpPr/>
          <p:nvPr userDrawn="1"/>
        </p:nvSpPr>
        <p:spPr>
          <a:xfrm>
            <a:off x="14397282" y="-812143"/>
            <a:ext cx="1267863" cy="1267862"/>
          </a:xfrm>
          <a:prstGeom prst="rect">
            <a:avLst/>
          </a:prstGeom>
          <a:solidFill>
            <a:srgbClr val="33B1FF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Text BG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#33B1FF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84675A9-3F9A-460D-D8D6-C5D9516859D4}"/>
              </a:ext>
            </a:extLst>
          </p:cNvPr>
          <p:cNvSpPr/>
          <p:nvPr userDrawn="1"/>
        </p:nvSpPr>
        <p:spPr>
          <a:xfrm>
            <a:off x="12572429" y="-2309174"/>
            <a:ext cx="1267863" cy="1267862"/>
          </a:xfrm>
          <a:prstGeom prst="rect">
            <a:avLst/>
          </a:prstGeom>
          <a:solidFill>
            <a:srgbClr val="08BDBA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Text BG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#08BDBA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D8C7787-7D0E-ED5D-DB99-53C4B52AA8F2}"/>
              </a:ext>
            </a:extLst>
          </p:cNvPr>
          <p:cNvSpPr/>
          <p:nvPr userDrawn="1"/>
        </p:nvSpPr>
        <p:spPr>
          <a:xfrm>
            <a:off x="12572429" y="-769178"/>
            <a:ext cx="1267863" cy="1267862"/>
          </a:xfrm>
          <a:prstGeom prst="rect">
            <a:avLst/>
          </a:prstGeom>
          <a:solidFill>
            <a:srgbClr val="78A9FF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Text BG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#78A9FF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0CCBF62-5F94-E366-51BD-6C8DCBF90955}"/>
              </a:ext>
            </a:extLst>
          </p:cNvPr>
          <p:cNvSpPr/>
          <p:nvPr userDrawn="1"/>
        </p:nvSpPr>
        <p:spPr>
          <a:xfrm>
            <a:off x="17993876" y="-2309174"/>
            <a:ext cx="1267863" cy="1267862"/>
          </a:xfrm>
          <a:prstGeom prst="rect">
            <a:avLst/>
          </a:prstGeom>
          <a:solidFill>
            <a:srgbClr val="525252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Labels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#525252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5880850-0EBA-AD14-E6FD-BB1DC94F3DA5}"/>
              </a:ext>
            </a:extLst>
          </p:cNvPr>
          <p:cNvSpPr/>
          <p:nvPr userDrawn="1"/>
        </p:nvSpPr>
        <p:spPr>
          <a:xfrm>
            <a:off x="17993875" y="-812143"/>
            <a:ext cx="1267863" cy="1267862"/>
          </a:xfrm>
          <a:prstGeom prst="rect">
            <a:avLst/>
          </a:prstGeom>
          <a:solidFill>
            <a:srgbClr val="262626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Text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#262626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6209ACE-A4F7-EAC9-E98F-D141BE77F994}"/>
              </a:ext>
            </a:extLst>
          </p:cNvPr>
          <p:cNvGrpSpPr/>
          <p:nvPr userDrawn="1"/>
        </p:nvGrpSpPr>
        <p:grpSpPr>
          <a:xfrm>
            <a:off x="11094856" y="6244940"/>
            <a:ext cx="1098532" cy="613059"/>
            <a:chOff x="8965342" y="4231217"/>
            <a:chExt cx="1608171" cy="897474"/>
          </a:xfrm>
        </p:grpSpPr>
        <p:pic>
          <p:nvPicPr>
            <p:cNvPr id="60" name="Graphic 59">
              <a:extLst>
                <a:ext uri="{FF2B5EF4-FFF2-40B4-BE49-F238E27FC236}">
                  <a16:creationId xmlns:a16="http://schemas.microsoft.com/office/drawing/2014/main" id="{EFEE4105-67FB-F40B-E7BD-8C9B80C32F8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321121" y="4418033"/>
              <a:ext cx="897474" cy="355817"/>
            </a:xfrm>
            <a:prstGeom prst="rect">
              <a:avLst/>
            </a:prstGeom>
          </p:spPr>
        </p:pic>
        <p:pic>
          <p:nvPicPr>
            <p:cNvPr id="61" name="Graphic 60" hidden="1">
              <a:extLst>
                <a:ext uri="{FF2B5EF4-FFF2-40B4-BE49-F238E27FC236}">
                  <a16:creationId xmlns:a16="http://schemas.microsoft.com/office/drawing/2014/main" id="{9AB2407C-B3E2-DCDD-0692-DD32E3C4522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9321121" y="4772874"/>
              <a:ext cx="897474" cy="355817"/>
            </a:xfrm>
            <a:prstGeom prst="rect">
              <a:avLst/>
            </a:prstGeom>
          </p:spPr>
        </p:pic>
        <p:pic>
          <p:nvPicPr>
            <p:cNvPr id="62" name="Graphic 61" hidden="1">
              <a:extLst>
                <a:ext uri="{FF2B5EF4-FFF2-40B4-BE49-F238E27FC236}">
                  <a16:creationId xmlns:a16="http://schemas.microsoft.com/office/drawing/2014/main" id="{9128FFA9-E729-6051-FE44-5C57854D2B9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rot="16200000">
              <a:off x="9946868" y="4502045"/>
              <a:ext cx="897474" cy="355817"/>
            </a:xfrm>
            <a:prstGeom prst="rect">
              <a:avLst/>
            </a:prstGeom>
          </p:spPr>
        </p:pic>
        <p:pic>
          <p:nvPicPr>
            <p:cNvPr id="63" name="Graphic 62" hidden="1">
              <a:extLst>
                <a:ext uri="{FF2B5EF4-FFF2-40B4-BE49-F238E27FC236}">
                  <a16:creationId xmlns:a16="http://schemas.microsoft.com/office/drawing/2014/main" id="{21D1BE07-55D7-FEB6-D90F-FC214DFBDA4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rot="16200000">
              <a:off x="8694514" y="4502045"/>
              <a:ext cx="897474" cy="355817"/>
            </a:xfrm>
            <a:prstGeom prst="rect">
              <a:avLst/>
            </a:prstGeom>
          </p:spPr>
        </p:pic>
      </p:grpSp>
      <p:pic>
        <p:nvPicPr>
          <p:cNvPr id="66" name="Graphic 65">
            <a:extLst>
              <a:ext uri="{FF2B5EF4-FFF2-40B4-BE49-F238E27FC236}">
                <a16:creationId xmlns:a16="http://schemas.microsoft.com/office/drawing/2014/main" id="{FD0E63E5-36ED-0A5F-F2A0-E31AD11555EA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41053" y="6372101"/>
            <a:ext cx="1630680" cy="247650"/>
          </a:xfrm>
          <a:prstGeom prst="rect">
            <a:avLst/>
          </a:prstGeom>
        </p:spPr>
      </p:pic>
      <p:sp>
        <p:nvSpPr>
          <p:cNvPr id="67" name="Rectangle 66" hidden="1">
            <a:extLst>
              <a:ext uri="{FF2B5EF4-FFF2-40B4-BE49-F238E27FC236}">
                <a16:creationId xmlns:a16="http://schemas.microsoft.com/office/drawing/2014/main" id="{04EE5960-43EB-4B14-0782-2876BE85A607}"/>
              </a:ext>
            </a:extLst>
          </p:cNvPr>
          <p:cNvSpPr/>
          <p:nvPr userDrawn="1"/>
        </p:nvSpPr>
        <p:spPr>
          <a:xfrm>
            <a:off x="-76201" y="6356350"/>
            <a:ext cx="12353925" cy="276797"/>
          </a:xfrm>
          <a:prstGeom prst="rect">
            <a:avLst/>
          </a:prstGeom>
          <a:noFill/>
          <a:ln w="28575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8"/>
    </p:custDataLst>
    <p:extLst>
      <p:ext uri="{BB962C8B-B14F-4D97-AF65-F5344CB8AC3E}">
        <p14:creationId xmlns:p14="http://schemas.microsoft.com/office/powerpoint/2010/main" val="1270442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6" r:id="rId4"/>
    <p:sldLayoutId id="2147483667" r:id="rId5"/>
    <p:sldLayoutId id="214748367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rgbClr val="525252"/>
          </a:solidFill>
          <a:latin typeface="IBM Plex Sans SemiBold" panose="020B0503050203000203" pitchFamily="34" charset="0"/>
          <a:ea typeface="IBM Plex Sans SemiBold" panose="020B0503050203000203" pitchFamily="34" charset="0"/>
          <a:cs typeface="IBM Plex Sans SemiBold" panose="020B050305020300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rgbClr val="262626"/>
          </a:solidFill>
          <a:latin typeface="IBM Plex Sans" panose="020B050305020300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rgbClr val="262626"/>
          </a:solidFill>
          <a:latin typeface="IBM Plex Sans" panose="020B050305020300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rgbClr val="262626"/>
          </a:solidFill>
          <a:latin typeface="IBM Plex Sans" panose="020B050305020300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rgbClr val="262626"/>
          </a:solidFill>
          <a:latin typeface="IBM Plex Sans" panose="020B050305020300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rgbClr val="262626"/>
          </a:solidFill>
          <a:latin typeface="IBM Plex Sans" panose="020B050305020300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D5631-0297-E86E-7069-C969B141F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0" y="387350"/>
            <a:ext cx="6972299" cy="3168651"/>
          </a:xfrm>
          <a:noFill/>
        </p:spPr>
        <p:txBody>
          <a:bodyPr>
            <a:normAutofit/>
          </a:bodyPr>
          <a:lstStyle/>
          <a:p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Technology Trends in Software Development: Current Usage and Future Desires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DF6B8D-2BAC-11F8-7D28-B631D08C8D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420" y="3731247"/>
            <a:ext cx="6972300" cy="1655762"/>
          </a:xfrm>
          <a:noFill/>
        </p:spPr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pPr algn="l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Chad </a:t>
            </a:r>
            <a:r>
              <a:rPr lang="en-US" b="1" dirty="0" err="1">
                <a:solidFill>
                  <a:schemeClr val="accent5">
                    <a:lumMod val="75000"/>
                  </a:schemeClr>
                </a:solidFill>
              </a:rPr>
              <a:t>Saglam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  <a:p>
            <a:pPr algn="l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07.01.2025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323E2C-8982-861D-BE1D-3E30E5CC4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4719" y="387349"/>
            <a:ext cx="4794861" cy="4999659"/>
          </a:xfrm>
          <a:prstGeom prst="rect">
            <a:avLst/>
          </a:prstGeom>
          <a:noFill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9730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8291F-E27C-74F8-33D3-FF131FC96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B7D73-872E-CFE8-1C38-8422F3838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64183-B387-01E7-21BA-4DA6B1F51815}"/>
              </a:ext>
            </a:extLst>
          </p:cNvPr>
          <p:cNvSpPr txBox="1">
            <a:spLocks/>
          </p:cNvSpPr>
          <p:nvPr/>
        </p:nvSpPr>
        <p:spPr>
          <a:xfrm>
            <a:off x="4285075" y="1890934"/>
            <a:ext cx="7068725" cy="3809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525252"/>
                </a:solidFill>
                <a:latin typeface="IBM Plex Sans" panose="020B050305020300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525252"/>
                </a:solidFill>
                <a:latin typeface="IBM Plex Sans" panose="020B050305020300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Link:</a:t>
            </a:r>
          </a:p>
          <a:p>
            <a:pPr marL="0" indent="0">
              <a:buFont typeface="Arial"/>
              <a:buNone/>
            </a:pPr>
            <a:endParaRPr lang="en-US" sz="2200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buFont typeface="Arial"/>
              <a:buNone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sz="2200" dirty="0" err="1">
                <a:solidFill>
                  <a:schemeClr val="accent5">
                    <a:lumMod val="75000"/>
                  </a:schemeClr>
                </a:solidFill>
              </a:rPr>
              <a:t>github.com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sz="2200" dirty="0" err="1">
                <a:solidFill>
                  <a:schemeClr val="accent5">
                    <a:lumMod val="75000"/>
                  </a:schemeClr>
                </a:solidFill>
              </a:rPr>
              <a:t>ChadSaglam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/Coursera/blob/main/IBM/IBM%20Data%20Analyst%20Professional%20Certificate/IBM%20Data%20Analyst%20Capstone%20Project/</a:t>
            </a:r>
            <a:r>
              <a:rPr lang="en-US" sz="2200" dirty="0" err="1">
                <a:solidFill>
                  <a:schemeClr val="accent5">
                    <a:lumMod val="75000"/>
                  </a:schemeClr>
                </a:solidFill>
              </a:rPr>
              <a:t>Dashboards_on_Cognos.pdf</a:t>
            </a:r>
            <a:endParaRPr lang="en-US" sz="22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9822F7-4A79-5E92-9C6D-8A9769182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475" y="1901819"/>
            <a:ext cx="3054361" cy="305436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5219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2F0CA-55D1-0835-20D4-03D017A1D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93914-A678-A34E-C52A-16D0ADAA2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DASHBOARD TAB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83D9C3-2215-9B61-598F-AB854154C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314" y="1690688"/>
            <a:ext cx="8251371" cy="480600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29736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18F23D-B8D7-D0E4-EDC5-E0F023884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F933A-3681-3D82-68EF-62EC07822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DASHBOARD TAB 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BB76A4-97C0-BF56-F425-1683CE156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4531" y="1690688"/>
            <a:ext cx="8262938" cy="48021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48496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0A10D3-267F-7A90-5160-775BFEBCA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C0C82-5F1A-F7B1-2C56-5C08240C1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DASHBOARD TAB 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1588D0-AE02-5814-413E-F439A5D34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892" y="1690688"/>
            <a:ext cx="8298216" cy="46883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5636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762C0A-56EF-B349-A097-27B4D460D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98769-531F-C6A5-406F-D1C3D2805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DISCUSSION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1F45ECC1-C956-CADF-DDFD-F54C6608E40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39486" y="1825625"/>
            <a:ext cx="4351338" cy="4351338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67EF50-003F-6BB0-4367-42BB884C77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90824" y="1690688"/>
            <a:ext cx="7361690" cy="4486275"/>
          </a:xfrm>
        </p:spPr>
        <p:txBody>
          <a:bodyPr>
            <a:normAutofit fontScale="77500" lnSpcReduction="20000"/>
          </a:bodyPr>
          <a:lstStyle/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Upskilling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Continuous learning in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JavaScript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Python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and cloud platforms is essential.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Gender Gap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Initiatives are needed to close the gender gap in tech and promote diversity.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Advanced Degrees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The necessity of advanced degrees in tech is debatable; practical skills are equally valuable.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Mobile Development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The rise of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Kotlin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highlights growing demand for mobile development skills.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Global Tech Access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Expanding tech education in underdeveloped regions is critical for global innovation.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Oracle 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Its relevance is declining as open-source databases like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PostgreSQL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gain traction.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57333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F05330-0589-A550-601A-037CA416F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A8902-AF46-DDE8-D792-7940E18AF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OVERALL FINDINGS &amp;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6B89C-35B9-C514-4E9C-FCBE8D68D3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7714" y="1690688"/>
            <a:ext cx="5777702" cy="4486275"/>
          </a:xfrm>
        </p:spPr>
        <p:txBody>
          <a:bodyPr>
            <a:normAutofit fontScale="55000" lnSpcReduction="20000"/>
          </a:bodyPr>
          <a:lstStyle/>
          <a:p>
            <a:pPr marL="0" indent="0" algn="l">
              <a:buNone/>
            </a:pPr>
            <a:r>
              <a:rPr lang="en-GB" sz="44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Findings: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Technology Trends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JavaScript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Python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dominate current and future developer preferences.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PostgreSQL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MongoDB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are the most desired databases, reflecting a shift toward open-source and NoSQL solutions.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Docker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AWS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lead in platform usage, highlighting the importance of cloud and containerization tools.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Web Development Dominance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JavaScript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HTML/CSS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remain the most popular tools, emphasizing the centrality of web development in the IT field.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React JS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is a top desired skill for the future.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Data Management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MySQL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PostgreSQL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Microsoft SQL Server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are widely used, underscoring the importance of effective data management.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The rise of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NoSQL databases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like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MongoDB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highlights the need for flexible data storage solutions.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Demographics and Education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Most IT professionals hold a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Bachelor’s degree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and the sector is predominantly composed of individuals under 40.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There is a growing need for tech education and training in less developed regions.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DBBA5A-826D-FFFD-F1BE-92269842D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690688"/>
            <a:ext cx="5777701" cy="4486275"/>
          </a:xfrm>
        </p:spPr>
        <p:txBody>
          <a:bodyPr>
            <a:normAutofit fontScale="55000" lnSpcReduction="20000"/>
          </a:bodyPr>
          <a:lstStyle/>
          <a:p>
            <a:pPr marL="0" indent="0" algn="l">
              <a:buNone/>
            </a:pPr>
            <a:r>
              <a:rPr lang="en-GB" sz="44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Implications: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For Developers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Focus on mastering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JavaScript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Python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PostgreSQL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Learn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NoSQL databases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like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MongoDB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React JS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to stay competitive.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For Organizations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Invest in cloud platforms like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AWS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 containerization tools like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Docker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Prioritize training programs to bridge skill gaps and promote diversity.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Global Impact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Expand access to tech education in underdeveloped regions to foster innovation and reduce disparities.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Encourage the adoption of emerging technologies like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TypeScript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Go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for future growth.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656372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23A16F-6AB5-5C0B-5466-65B2A6AE8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E978FF3-BC93-079A-1687-DD4786B81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2E75918E-509D-16F8-F478-FA41759FEFE9}"/>
              </a:ext>
            </a:extLst>
          </p:cNvPr>
          <p:cNvSpPr txBox="1">
            <a:spLocks/>
          </p:cNvSpPr>
          <p:nvPr/>
        </p:nvSpPr>
        <p:spPr>
          <a:xfrm>
            <a:off x="4544291" y="1825625"/>
            <a:ext cx="680950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525252"/>
                </a:solidFill>
                <a:latin typeface="IBM Plex Sans" panose="020B050305020300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525252"/>
                </a:solidFill>
                <a:latin typeface="IBM Plex Sans" panose="020B050305020300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"/>
              </a:rPr>
              <a:t>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he tech landscape is evolving rapidly, with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web development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cloud platforms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data management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at the forefront.</a:t>
            </a:r>
          </a:p>
          <a:p>
            <a:pPr marL="0" indent="0" algn="l">
              <a:buNone/>
            </a:pPr>
            <a:endParaRPr lang="en-GB" b="0" i="0" dirty="0">
              <a:solidFill>
                <a:schemeClr val="accent5">
                  <a:lumMod val="75000"/>
                </a:schemeClr>
              </a:solidFill>
              <a:effectLst/>
              <a:latin typeface="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Adaptability, continuous learning, and global inclusivity are key to thriving in the IT sector.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CD985AE9-0D12-3398-B9B7-4395CABF170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25967" y="2113896"/>
            <a:ext cx="3054361" cy="305436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40378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1598F-DBE3-7B78-D1F9-0BA7F7DC75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4A3B939-6057-23B6-25B3-E33A2D205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APPENDIX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E40FF55-AE57-CB43-454D-CEFBE080CE8E}"/>
              </a:ext>
            </a:extLst>
          </p:cNvPr>
          <p:cNvSpPr txBox="1">
            <a:spLocks/>
          </p:cNvSpPr>
          <p:nvPr/>
        </p:nvSpPr>
        <p:spPr>
          <a:xfrm>
            <a:off x="4544291" y="1825625"/>
            <a:ext cx="680950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525252"/>
                </a:solidFill>
                <a:latin typeface="IBM Plex Sans" panose="020B050305020300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525252"/>
                </a:solidFill>
                <a:latin typeface="IBM Plex Sans" panose="020B050305020300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E8E550E5-7A15-A106-D083-8C1433A790A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72086" y="1831709"/>
            <a:ext cx="3194581" cy="31945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84CFC4B-9641-51F7-E75C-85A06C175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6667" y="1457938"/>
            <a:ext cx="4187548" cy="26350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B7039B-36B6-2D27-A7D8-6C6862101D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8264" y="3189513"/>
            <a:ext cx="4321650" cy="298744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60158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C4E31-32FC-4A23-CEF9-98F0BB9F13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334EF5D-2E2A-7FE5-06C6-01ACAB1F4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248" y="383051"/>
            <a:ext cx="5929053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JOB POSTINGS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95A98D-D69C-9D1C-19E5-3EFD687C1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4683" y="1708614"/>
            <a:ext cx="6782634" cy="468041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353738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DB558-7141-B0CE-D399-712C1073B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2CF5900-71B3-70B0-7CF1-4A1C535AD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248" y="383051"/>
            <a:ext cx="5929053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POPULAR LANGUAGES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4E6FFE-68CD-02BB-3DF6-FD4CDB70B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632414"/>
            <a:ext cx="7772400" cy="443381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45902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13BC838-B25A-D37F-BC71-DD6178957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711" y="2025672"/>
            <a:ext cx="3194581" cy="31945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EEC79264-7E04-A135-9158-F7EF333AC3D8}"/>
              </a:ext>
            </a:extLst>
          </p:cNvPr>
          <p:cNvSpPr txBox="1">
            <a:spLocks/>
          </p:cNvSpPr>
          <p:nvPr/>
        </p:nvSpPr>
        <p:spPr>
          <a:xfrm>
            <a:off x="782054" y="263810"/>
            <a:ext cx="85085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rgbClr val="525252"/>
                </a:solidFill>
                <a:latin typeface="IBM Plex Sans SemiBold" panose="020B0503050203000203" pitchFamily="34" charset="0"/>
                <a:ea typeface="IBM Plex Sans SemiBold" panose="020B0503050203000203" pitchFamily="34" charset="0"/>
                <a:cs typeface="IBM Plex Sans SemiBold" panose="020B0503050203000203" pitchFamily="34" charset="0"/>
              </a:defRPr>
            </a:lvl1pPr>
          </a:lstStyle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OUTLINE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639434-C7DB-C6DD-28C9-5FE3588C5BC8}"/>
              </a:ext>
            </a:extLst>
          </p:cNvPr>
          <p:cNvSpPr txBox="1">
            <a:spLocks/>
          </p:cNvSpPr>
          <p:nvPr/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Executive Summary</a:t>
            </a:r>
          </a:p>
          <a:p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Introduction</a:t>
            </a:r>
          </a:p>
          <a:p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Methodology</a:t>
            </a:r>
          </a:p>
          <a:p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Results</a:t>
            </a:r>
          </a:p>
          <a:p>
            <a:pPr lvl="1"/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Visualization – Charts</a:t>
            </a:r>
          </a:p>
          <a:p>
            <a:pPr lvl="1"/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Dashboard</a:t>
            </a:r>
          </a:p>
          <a:p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Discussion</a:t>
            </a:r>
          </a:p>
          <a:p>
            <a:pPr lvl="1"/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Findings &amp; Implications</a:t>
            </a:r>
          </a:p>
          <a:p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Conclusion</a:t>
            </a:r>
          </a:p>
          <a:p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Appendix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3241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48DC5-8A48-2A34-31B9-FC8CB168C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926" y="304965"/>
            <a:ext cx="8565109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44109-938A-7A63-C3A8-FDDB5C799EA5}"/>
              </a:ext>
            </a:extLst>
          </p:cNvPr>
          <p:cNvSpPr txBox="1">
            <a:spLocks/>
          </p:cNvSpPr>
          <p:nvPr/>
        </p:nvSpPr>
        <p:spPr>
          <a:xfrm>
            <a:off x="3446372" y="1630528"/>
            <a:ext cx="8493837" cy="466054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525252"/>
                </a:solidFill>
                <a:latin typeface="IBM Plex Sans" panose="020B050305020300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525252"/>
                </a:solidFill>
                <a:latin typeface="IBM Plex Sans" panose="020B050305020300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GB" sz="14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This report analyses current and future trends in technology skills demand, focusing on programming languages, databases, platforms, and web frameworks. Key findings include:</a:t>
            </a:r>
          </a:p>
          <a:p>
            <a:r>
              <a:rPr lang="en-GB" sz="14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Top Programming Languages:</a:t>
            </a:r>
            <a:endParaRPr lang="en-GB" sz="1400" b="0" i="0" dirty="0">
              <a:solidFill>
                <a:schemeClr val="accent5">
                  <a:lumMod val="75000"/>
                </a:schemeClr>
              </a:solidFill>
              <a:effectLst/>
              <a:latin typeface=""/>
            </a:endParaRPr>
          </a:p>
          <a:p>
            <a:pPr lvl="1"/>
            <a:r>
              <a:rPr lang="en-GB" sz="12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Current:</a:t>
            </a:r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JavaScript, HTML/CSS, SQL, Bash/Shell, Python.</a:t>
            </a:r>
          </a:p>
          <a:p>
            <a:pPr lvl="1"/>
            <a:r>
              <a:rPr lang="en-GB" sz="12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Future:</a:t>
            </a:r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JavaScript remains dominant, with Python and TypeScript gaining popularity.</a:t>
            </a:r>
          </a:p>
          <a:p>
            <a:r>
              <a:rPr lang="en-GB" sz="14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Top Databases:</a:t>
            </a:r>
            <a:endParaRPr lang="en-GB" sz="1400" b="0" i="0" dirty="0">
              <a:solidFill>
                <a:schemeClr val="accent5">
                  <a:lumMod val="75000"/>
                </a:schemeClr>
              </a:solidFill>
              <a:effectLst/>
              <a:latin typeface=""/>
            </a:endParaRPr>
          </a:p>
          <a:p>
            <a:pPr lvl="1"/>
            <a:r>
              <a:rPr lang="en-GB" sz="12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Current:</a:t>
            </a:r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MySQL, Microsoft SQL Server, PostgreSQL.</a:t>
            </a:r>
          </a:p>
          <a:p>
            <a:pPr lvl="1"/>
            <a:r>
              <a:rPr lang="en-GB" sz="12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Future:</a:t>
            </a:r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PostgreSQL and MongoDB are most desired.</a:t>
            </a:r>
          </a:p>
          <a:p>
            <a:r>
              <a:rPr lang="en-GB" sz="14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Popular Platforms:</a:t>
            </a:r>
            <a:endParaRPr lang="en-GB" sz="1400" b="0" i="0" dirty="0">
              <a:solidFill>
                <a:schemeClr val="accent5">
                  <a:lumMod val="75000"/>
                </a:schemeClr>
              </a:solidFill>
              <a:effectLst/>
              <a:latin typeface=""/>
            </a:endParaRPr>
          </a:p>
          <a:p>
            <a:pPr lvl="1"/>
            <a:r>
              <a:rPr lang="en-GB" sz="12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Current:</a:t>
            </a:r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Windows, Linux, Docker, AWS.</a:t>
            </a:r>
          </a:p>
          <a:p>
            <a:pPr lvl="1"/>
            <a:r>
              <a:rPr lang="en-GB" sz="12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Future:</a:t>
            </a:r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Docker, AWS, and Android are highly desired.</a:t>
            </a:r>
          </a:p>
          <a:p>
            <a:r>
              <a:rPr lang="en-GB" sz="14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Web Frameworks:</a:t>
            </a:r>
            <a:endParaRPr lang="en-GB" sz="1400" b="0" i="0" dirty="0">
              <a:solidFill>
                <a:schemeClr val="accent5">
                  <a:lumMod val="75000"/>
                </a:schemeClr>
              </a:solidFill>
              <a:effectLst/>
              <a:latin typeface=""/>
            </a:endParaRPr>
          </a:p>
          <a:p>
            <a:pPr lvl="1"/>
            <a:r>
              <a:rPr lang="en-GB" sz="12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Current:</a:t>
            </a:r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jQuery, </a:t>
            </a:r>
            <a:r>
              <a:rPr lang="en-GB" sz="1200" b="0" i="0" dirty="0" err="1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React.js</a:t>
            </a:r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Angular.</a:t>
            </a:r>
          </a:p>
          <a:p>
            <a:pPr lvl="1"/>
            <a:r>
              <a:rPr lang="en-GB" sz="12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Future:</a:t>
            </a:r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</a:t>
            </a:r>
            <a:r>
              <a:rPr lang="en-GB" sz="1200" b="0" i="0" dirty="0" err="1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React.js</a:t>
            </a:r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 and </a:t>
            </a:r>
            <a:r>
              <a:rPr lang="en-GB" sz="1200" b="0" i="0" dirty="0" err="1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Vue.js</a:t>
            </a:r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 lead demand.</a:t>
            </a:r>
          </a:p>
          <a:p>
            <a:r>
              <a:rPr lang="en-GB" sz="14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Demographics:</a:t>
            </a:r>
            <a:endParaRPr lang="en-GB" sz="1400" b="0" i="0" dirty="0">
              <a:solidFill>
                <a:schemeClr val="accent5">
                  <a:lumMod val="75000"/>
                </a:schemeClr>
              </a:solidFill>
              <a:effectLst/>
              <a:latin typeface=""/>
            </a:endParaRPr>
          </a:p>
          <a:p>
            <a:pPr lvl="1"/>
            <a:r>
              <a:rPr lang="en-GB" sz="12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Majority of respondents are males aged 28, from the USA, with Bachelor’s or Master’s degrees.</a:t>
            </a:r>
          </a:p>
          <a:p>
            <a:pPr algn="l"/>
            <a:r>
              <a:rPr lang="en-GB" sz="14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Implications:</a:t>
            </a:r>
            <a:endParaRPr lang="en-GB" sz="1400" b="0" i="0" dirty="0">
              <a:solidFill>
                <a:schemeClr val="accent5">
                  <a:lumMod val="75000"/>
                </a:schemeClr>
              </a:solidFill>
              <a:effectLst/>
              <a:latin typeface="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Developers should focus on JavaScript, Python, PostgreSQL, and </a:t>
            </a:r>
            <a:r>
              <a:rPr lang="en-GB" sz="1400" b="0" i="0" dirty="0" err="1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React.js</a:t>
            </a:r>
            <a:r>
              <a:rPr lang="en-GB" sz="14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Organizations should invest in Docker, AWS, and emerging technologies like TypeScript and Go.</a:t>
            </a:r>
          </a:p>
          <a:p>
            <a:pPr marL="0" indent="0" algn="l">
              <a:buNone/>
            </a:pPr>
            <a:r>
              <a:rPr lang="en-GB" sz="14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Data was sourced from Stack Overflow, IBM, and GitHub, </a:t>
            </a:r>
            <a:r>
              <a:rPr lang="en-GB" sz="1400" b="0" i="0" dirty="0" err="1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analyzed</a:t>
            </a:r>
            <a:r>
              <a:rPr lang="en-GB" sz="14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and visualized to provide actionable insights.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6795A9-FE70-B337-8B17-B79ACA60A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91" y="2363508"/>
            <a:ext cx="3194581" cy="319458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55385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76FB0-8465-86A8-332A-32CC35A5D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7DC8D-244C-F7EC-5F66-ACB99A7D6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021" y="365125"/>
            <a:ext cx="7647865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CC879F-E713-B75A-D2DE-0953EB0EA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86" y="1901819"/>
            <a:ext cx="3054361" cy="3054361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D35578F-30C9-4905-FD4E-7366FEFAEA7F}"/>
              </a:ext>
            </a:extLst>
          </p:cNvPr>
          <p:cNvSpPr txBox="1">
            <a:spLocks/>
          </p:cNvSpPr>
          <p:nvPr/>
        </p:nvSpPr>
        <p:spPr>
          <a:xfrm>
            <a:off x="3341914" y="1690688"/>
            <a:ext cx="8686799" cy="44862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Objective:</a:t>
            </a:r>
            <a:br>
              <a:rPr lang="en-GB" sz="16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</a:br>
            <a:r>
              <a:rPr lang="en-GB" sz="16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Analyse current and future trends in software development to identify in-demand skills and technologies.</a:t>
            </a:r>
          </a:p>
          <a:p>
            <a:r>
              <a:rPr lang="en-GB" sz="16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Scope:</a:t>
            </a:r>
            <a:br>
              <a:rPr lang="en-GB" sz="16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</a:br>
            <a:r>
              <a:rPr lang="en-GB" sz="16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Focus on programming languages, databases, platforms, and web frameworks shaping the industry.</a:t>
            </a:r>
          </a:p>
          <a:p>
            <a:r>
              <a:rPr lang="en-GB" sz="16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Data Source:</a:t>
            </a:r>
            <a:br>
              <a:rPr lang="en-GB" sz="16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</a:br>
            <a:r>
              <a:rPr lang="en-GB" sz="16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Insights from Stack Overflow’s 2019 Developer Survey, with nearly 90,000 developers sharing their preferences and experiences.</a:t>
            </a:r>
          </a:p>
          <a:p>
            <a:r>
              <a:rPr lang="en-GB" sz="16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Importance:</a:t>
            </a:r>
            <a:br>
              <a:rPr lang="en-GB" sz="16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</a:br>
            <a:r>
              <a:rPr lang="en-GB" sz="16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Understanding these trends helps organizations and developers align with industry demands and stay competitive in a rapidly evolving tech landscape.</a:t>
            </a:r>
          </a:p>
          <a:p>
            <a:r>
              <a:rPr lang="en-GB" sz="16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Key Questions:</a:t>
            </a:r>
            <a:endParaRPr lang="en-GB" sz="1600" b="0" i="0" dirty="0">
              <a:solidFill>
                <a:schemeClr val="accent5">
                  <a:lumMod val="75000"/>
                </a:schemeClr>
              </a:solidFill>
              <a:effectLst/>
              <a:latin typeface=""/>
            </a:endParaRPr>
          </a:p>
          <a:p>
            <a:pPr lvl="1"/>
            <a:r>
              <a:rPr lang="en-GB" sz="14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Which programming languages are most in demand today, and which will dominate tomorrow?</a:t>
            </a:r>
          </a:p>
          <a:p>
            <a:pPr lvl="1"/>
            <a:r>
              <a:rPr lang="en-GB" sz="14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What databases and platforms are most sought after now, and what will be in demand in the future?</a:t>
            </a:r>
          </a:p>
          <a:p>
            <a:pPr lvl="1"/>
            <a:r>
              <a:rPr lang="en-GB" sz="14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What web frameworks are developers embracing?</a:t>
            </a:r>
          </a:p>
          <a:p>
            <a:r>
              <a:rPr lang="en-GB" sz="16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Target Audience:</a:t>
            </a:r>
            <a:br>
              <a:rPr lang="en-GB" sz="16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</a:br>
            <a:r>
              <a:rPr lang="en-GB" sz="1600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IT professionals, HR managers, and tech enthusiasts seeking to understand the skills driving the future of technology.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40863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1DCFD-8450-17AD-05D4-229BA1C66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AB7E7-7534-10CB-A359-88015C285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053" y="376642"/>
            <a:ext cx="7230723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8C842-232A-AE37-3471-90353781809D}"/>
              </a:ext>
            </a:extLst>
          </p:cNvPr>
          <p:cNvSpPr txBox="1">
            <a:spLocks/>
          </p:cNvSpPr>
          <p:nvPr/>
        </p:nvSpPr>
        <p:spPr>
          <a:xfrm>
            <a:off x="3357807" y="1702205"/>
            <a:ext cx="8670968" cy="447475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262626"/>
                </a:solidFill>
                <a:latin typeface="IBM Plex Sans" panose="020B050305020300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525252"/>
                </a:solidFill>
                <a:latin typeface="IBM Plex Sans" panose="020B050305020300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525252"/>
                </a:solidFill>
                <a:latin typeface="IBM Plex Sans" panose="020B050305020300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Data Collection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Survey data was collected globally from developers, focusing on technologies they currently use and desire to use in the future.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Additional data was gathered from multiple sources:</a:t>
            </a:r>
          </a:p>
          <a:p>
            <a:pPr lvl="2"/>
            <a:r>
              <a:rPr lang="en-GB" b="1" i="0" dirty="0" err="1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Github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 Jobs API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Extracted data on the number of jobs available for different technologies and locations using Python.</a:t>
            </a:r>
          </a:p>
          <a:p>
            <a:pPr lvl="2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IBM Website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Scraped programming language names and their yearly wages.</a:t>
            </a:r>
          </a:p>
          <a:p>
            <a:pPr lvl="2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Stack Overflow Developer Survey (2019)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Downloaded and saved the dataset, which involved 88,883 software developers from 179 countries.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Data Analysis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Data was cleaned and analysed using Python.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Exploratory Data Analysis (EDA)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Conducted to assess data distribution, identify outliers, and </a:t>
            </a:r>
            <a:r>
              <a:rPr lang="en-GB" b="0" i="0" dirty="0" err="1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analyze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 correlations between columns.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Aggregated and visualized data using bar charts to identify top technologies in each category.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Tools Used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IBM Cognos Analytics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For advanced data visualization and analysis.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Python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 For data collection, cleaning, and exploratory analysis.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Limitations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Data is self-reported and may not represent all regions or industries equally.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Familiarization with the dataset and tools was achieved through IBM labs on Coursera, covering topics like Web Scraping, Data Wrangling, EDA, and Data Visualization.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0CF71F-8A03-DAC7-4BC2-F05644ECB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26" y="1831709"/>
            <a:ext cx="3194581" cy="319458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1692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27A2E-C667-F6D3-A1E3-47F70603E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539A591-4DF0-3912-FF72-3FD0BD7B9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PROGRAMMING LANGUAGE TRENDS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4B8C8AD-F58A-1F17-9CA2-E737E19499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3816" y="1825625"/>
            <a:ext cx="22286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Current Year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9FB3B79-D3E9-99FC-ECF2-28CCBF6475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17581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Next Year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DFAC5CF-1B58-ABB4-D63B-1D931D572459}"/>
              </a:ext>
            </a:extLst>
          </p:cNvPr>
          <p:cNvSpPr txBox="1">
            <a:spLocks/>
          </p:cNvSpPr>
          <p:nvPr/>
        </p:nvSpPr>
        <p:spPr>
          <a:xfrm>
            <a:off x="185057" y="2327565"/>
            <a:ext cx="5736773" cy="3849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2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4C56BC-7608-CE41-196E-3C012FB14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55" y="2327564"/>
            <a:ext cx="5736773" cy="38434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52AC09A-31AC-BE22-A706-213C92FA06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833" y="2327563"/>
            <a:ext cx="5637539" cy="344186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84467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07BF14-48B4-018D-63EE-DF24A5A8C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44DA4-C4B2-2A92-8A96-C527D8D02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PROGRAMMING LANGUAGE TRENDS - FINDINGS &amp;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5DDBB-31B7-4F81-1E76-90009348F1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1257" y="1589314"/>
            <a:ext cx="5734159" cy="4587649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GB" sz="38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Findings</a:t>
            </a:r>
            <a:r>
              <a:rPr lang="en-GB" sz="45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Current Usage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JavaScript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HTML/CSS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Shell languages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Python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are the most used programming languages today.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JavaScript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HTML/CSS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dominate as the most widely used languages, particularly in web development.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maintains a strong presence, reflecting its importance in data management and querying.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Python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has edged out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Java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in overall ranking, showcasing its growing popularity.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Future Trends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JavaScript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HTML/CSS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Python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TypeScript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are projected to be the most used languages in the coming years.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Python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is expected to surpass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in demand next year, driven by its versatility and applications in AI, machine learning, and data science.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TypeScript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Go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are emerging as desired languages for modern development, indicating a shift toward more robust and scalable technologies.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166E7F-5223-7C98-EBC0-E8FA35940F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89314"/>
            <a:ext cx="5758543" cy="4587649"/>
          </a:xfrm>
        </p:spPr>
        <p:txBody>
          <a:bodyPr>
            <a:normAutofit fontScale="55000" lnSpcReduction="20000"/>
          </a:bodyPr>
          <a:lstStyle/>
          <a:p>
            <a:pPr marL="0" indent="0" algn="l">
              <a:buNone/>
            </a:pPr>
            <a:r>
              <a:rPr lang="en-GB" sz="44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Implications: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For Organizations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Invest in training programs for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JavaScript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Python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as these languages remain critical for web development and emerging technologies like AI/ML.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Encourage adoption of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TypeScript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Go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to stay competitive in modern software development.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For Developers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Master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JavaScript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HTML/CSS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to remain relevant in web development, especially with the growing popularity of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TypeScript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Learn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Python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to capitalize on its increasing demand across domains like AI, data science, and software development.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Develop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skills, as it remains essential for data professionals, including data analysts, scientists, and business analysts.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For Future Projects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Prioritize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Python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for its versatility and ease of use in diverse applications.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Consider adopting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TypeScript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for scalable and maintainable web development projects.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01288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AA0F35-C02C-0C12-3664-049CAC5AF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B430B-2D6C-26E3-5D00-4D061A250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584" y="42876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DATABASE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B3FA5-2985-EAFB-8885-6820D4058A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3816" y="1825625"/>
            <a:ext cx="22286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Current Year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0AA0B-A66B-F896-65D9-69DDA700D8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1758142" cy="50193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Next Year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ABF9BB-059D-81AC-5E13-635FE830A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73" y="2803172"/>
            <a:ext cx="5613398" cy="32924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3E639C4-BAB6-1AA7-9E91-275F6B01CD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5371" y="2803173"/>
            <a:ext cx="5874656" cy="329242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02887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A6A9C-70D0-119E-38BE-1738DA5AD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97E2B-01DB-9C21-4CF2-1586AB1C3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28" y="365125"/>
            <a:ext cx="10515601" cy="99558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DATABASE TRENDS - FINDINGS &amp;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EC42F-75A2-FA08-F2B6-EB2817BBF8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8556" y="1578429"/>
            <a:ext cx="5796860" cy="4598534"/>
          </a:xfrm>
        </p:spPr>
        <p:txBody>
          <a:bodyPr>
            <a:normAutofit fontScale="55000" lnSpcReduction="20000"/>
          </a:bodyPr>
          <a:lstStyle/>
          <a:p>
            <a:pPr marL="0" indent="0" algn="l">
              <a:buNone/>
            </a:pPr>
            <a:r>
              <a:rPr lang="en-GB" sz="38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Findings: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Current Usage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MySQL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leads as the most widely used database management system (DBMS), followed closely by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PostgreSQL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Microsoft SQL Server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MongoDB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ranks as the top NoSQL database, reflecting the growing adoption of NoSQL solutions.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The top 5 most used databases at the moment are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MySQL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Microsoft SQL Server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PostgreSQL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SQLite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MongoDB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.</a:t>
            </a:r>
          </a:p>
          <a:p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Future Trends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PostgreSQL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MongoDB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are the most desired databases for the next year, indicating a shift in preference.</a:t>
            </a:r>
          </a:p>
          <a:p>
            <a:pPr lvl="1"/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Emerging tools like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Redis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Elasticsearch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are gaining traction and are projected to become more popular in the IT space.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MySQL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while still widely used, is less desired compared to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PostgreSQL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suggesting a potential decline in its dominance.</a:t>
            </a:r>
          </a:p>
          <a:p>
            <a:pPr lvl="1"/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Oracle 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is losing relevance and did not rank among the top 5 databases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7B10A-E9C3-5B71-0345-782E28BDB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78430"/>
            <a:ext cx="5821245" cy="4598534"/>
          </a:xfrm>
        </p:spPr>
        <p:txBody>
          <a:bodyPr>
            <a:normAutofit fontScale="55000" lnSpcReduction="20000"/>
          </a:bodyPr>
          <a:lstStyle/>
          <a:p>
            <a:pPr marL="0" indent="0" algn="l">
              <a:buNone/>
            </a:pPr>
            <a:r>
              <a:rPr lang="en-GB" sz="4400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Implications: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For Organizations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Consider adopting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PostgreSQL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for its growing popularity and robust features.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Explore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NoSQL databases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like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MongoDB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Redis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for applications requiring flexible data models and scalability.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Prioritize open-source databases, as they remain highly preferred by companies.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For Developers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Focus on learning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PostgreSQL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NoSQL databases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like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MongoDB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Redis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to stay competitive.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Maintain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SQL skills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as relational databases remain critical for data specialists, including data analysts and scientists.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Keep an eye on emerging tools like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Redis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Elasticsearch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, which are set to gain more traction in the IT space.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For Future Projects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Evaluate the use of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PostgreSQL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for its balance of performance, scalability, and open-source benefits.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Leverage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NoSQL databases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like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MongoDB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for modern web and mobile applications requiring flexible data structures.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Monitor the declining relevance of </a:t>
            </a:r>
            <a:r>
              <a:rPr lang="en-GB" b="1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Oracle SQL</a:t>
            </a:r>
            <a:r>
              <a:rPr lang="en-GB" b="0" i="0" dirty="0">
                <a:solidFill>
                  <a:schemeClr val="accent5">
                    <a:lumMod val="75000"/>
                  </a:schemeClr>
                </a:solidFill>
                <a:effectLst/>
                <a:latin typeface=""/>
              </a:rPr>
              <a:t> and consider transitioning to more modern and cost-effective solutions.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81259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18"/>
  <p:tag name="ARTICULATE_DESIGN_ID_SLIDE_TEMPLATE_SKILL_NETWORK" val="762xjmeN"/>
  <p:tag name="ARTICULATE_DESIGN_ID_IBM DEVELOPER 2018 WHITE BACKGROUND" val="AcyDFp8V"/>
  <p:tag name="ARTICULATE_SLIDE_THUMBNAIL_REFRESH" val="1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SLIDE_TEMPLATE_skill_network">
  <a:themeElements>
    <a:clrScheme name="IBM Skills Network">
      <a:dk1>
        <a:srgbClr val="262626"/>
      </a:dk1>
      <a:lt1>
        <a:srgbClr val="525252"/>
      </a:lt1>
      <a:dk2>
        <a:srgbClr val="FFFFFF"/>
      </a:dk2>
      <a:lt2>
        <a:srgbClr val="FFFFFF"/>
      </a:lt2>
      <a:accent1>
        <a:srgbClr val="6C4DEA"/>
      </a:accent1>
      <a:accent2>
        <a:srgbClr val="82CFFF"/>
      </a:accent2>
      <a:accent3>
        <a:srgbClr val="FF7EB6"/>
      </a:accent3>
      <a:accent4>
        <a:srgbClr val="3DDBD9"/>
      </a:accent4>
      <a:accent5>
        <a:srgbClr val="5B9BD5"/>
      </a:accent5>
      <a:accent6>
        <a:srgbClr val="525252"/>
      </a:accent6>
      <a:hlink>
        <a:srgbClr val="C1C7CD"/>
      </a:hlink>
      <a:folHlink>
        <a:srgbClr val="DA1E28"/>
      </a:folHlink>
    </a:clrScheme>
    <a:fontScheme name="IBM Skills Network">
      <a:majorFont>
        <a:latin typeface="IBM Plex Sans Semi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BM Skills Network PPT Template 01.2023.pptx" id="{565886F7-76CC-4370-877F-2511E1EB1B28}" vid="{AD061E48-3596-4052-9172-46F1919207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55be751-a274-42e8-93fb-f39d3b9bccc8">
      <Terms xmlns="http://schemas.microsoft.com/office/infopath/2007/PartnerControls"/>
    </lcf76f155ced4ddcb4097134ff3c332f>
    <TaxCatchAll xmlns="f80a141d-92ca-4d3d-9308-f7e7b1d44ce8" xsi:nil="true"/>
    <AWBlink xmlns="155be751-a274-42e8-93fb-f39d3b9bccc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9" ma:contentTypeDescription="Create a new document." ma:contentTypeScope="" ma:versionID="d7279d4efbac013e02c1e816bc7f7c13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0a3fd1dbe83fc08387abb87098562ef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AWBlink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bfc8dc1-ab14-4a6b-8a4a-9f7f0b948a9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AWBlink" ma:index="25" nillable="true" ma:displayName="AWB link" ma:description="Author Workbench link" ma:format="Dropdown" ma:internalName="AWBlink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02edd55d-11a0-43df-8094-42adcb6055ca}" ma:internalName="TaxCatchAll" ma:showField="CatchAllData" ma:web="f80a141d-92ca-4d3d-9308-f7e7b1d44ce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155be751-a274-42e8-93fb-f39d3b9bccc8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f80a141d-92ca-4d3d-9308-f7e7b1d44ce8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EAB06F8-DBB4-44C7-AF84-8B098C8B03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55be751-a274-42e8-93fb-f39d3b9bccc8"/>
    <ds:schemaRef ds:uri="f80a141d-92ca-4d3d-9308-f7e7b1d44c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IBM PPT Temp Jan 2023</Template>
  <TotalTime>71</TotalTime>
  <Words>1667</Words>
  <Application>Microsoft Macintosh PowerPoint</Application>
  <PresentationFormat>Widescreen</PresentationFormat>
  <Paragraphs>161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Helv</vt:lpstr>
      <vt:lpstr>IBM Plex Mono</vt:lpstr>
      <vt:lpstr>IBM Plex Mono Text</vt:lpstr>
      <vt:lpstr>IBM Plex Sans</vt:lpstr>
      <vt:lpstr>IBM Plex Sans SemiBold</vt:lpstr>
      <vt:lpstr>SLIDE_TEMPLATE_skill_network</vt:lpstr>
      <vt:lpstr>Technology Trends in Software Development: Current Usage and Future Desires</vt:lpstr>
      <vt:lpstr>PowerPoint Presentation</vt:lpstr>
      <vt:lpstr>EXECUTIVE SUMMARY</vt:lpstr>
      <vt:lpstr>INTRODUCTION</vt:lpstr>
      <vt:lpstr>METHODOLOGY</vt:lpstr>
      <vt:lpstr>PROGRAMMING LANGUAGE TRENDS</vt:lpstr>
      <vt:lpstr>PROGRAMMING LANGUAGE TRENDS - FINDINGS &amp; IMPLICATIONS</vt:lpstr>
      <vt:lpstr>DATABASE TRENDS</vt:lpstr>
      <vt:lpstr>DATABASE TRENDS - FINDINGS &amp; IMPLICATIONS</vt:lpstr>
      <vt:lpstr>DASHBOARD</vt:lpstr>
      <vt:lpstr>DASHBOARD TAB 1</vt:lpstr>
      <vt:lpstr>DASHBOARD TAB 2</vt:lpstr>
      <vt:lpstr>DASHBOARD TAB 3</vt:lpstr>
      <vt:lpstr>DISCUSSION</vt:lpstr>
      <vt:lpstr>OVERALL FINDINGS &amp; IMPLICATIONS</vt:lpstr>
      <vt:lpstr>CONCLUSION</vt:lpstr>
      <vt:lpstr>APPENDIX</vt:lpstr>
      <vt:lpstr> JOB POSTINGS</vt:lpstr>
      <vt:lpstr>POPULAR LANGUAGES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Trends in Software Development: Current Usage and Future Desires</dc:title>
  <dc:creator>Tori Sleeper</dc:creator>
  <cp:lastModifiedBy>Chad Saglam</cp:lastModifiedBy>
  <cp:revision>8</cp:revision>
  <dcterms:created xsi:type="dcterms:W3CDTF">2024-10-30T05:40:03Z</dcterms:created>
  <dcterms:modified xsi:type="dcterms:W3CDTF">2025-01-07T13:33:50Z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ediaServiceImageTags">
    <vt:lpwstr/>
  </property>
  <property fmtid="{D5CDD505-2E9C-101B-9397-08002B2CF9AE}" pid="4" name="ArticulateGUID">
    <vt:lpwstr>07C438A6-8092-445C-AC0D-AE1422093206</vt:lpwstr>
  </property>
  <property fmtid="{D5CDD505-2E9C-101B-9397-08002B2CF9AE}" pid="5" name="ArticulatePath">
    <vt:lpwstr>https://skilluptech.sharepoint.com/sites/Coursera/Shared Documents/General/PPT template/IBM Skills Network PPT Template 01.2023</vt:lpwstr>
  </property>
</Properties>
</file>